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Lora" pitchFamily="2" charset="0"/>
      <p:regular r:id="rId19"/>
      <p:bold r:id="rId20"/>
      <p:italic r:id="rId21"/>
      <p:boldItalic r:id="rId22"/>
    </p:embeddedFont>
    <p:embeddedFont>
      <p:font typeface="Quattrocento Sans" panose="020B0502050000020003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1855FF-60BB-418E-A831-565C691C0386}" v="8" dt="2022-12-08T11:22:09.7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ncnunort@alum.us.es" userId="59e01ef2-46c0-492b-b59e-fd4c0becdde8" providerId="ADAL" clId="{1E1855FF-60BB-418E-A831-565C691C0386}"/>
    <pc:docChg chg="custSel delSld modSld">
      <pc:chgData name="encnunort@alum.us.es" userId="59e01ef2-46c0-492b-b59e-fd4c0becdde8" providerId="ADAL" clId="{1E1855FF-60BB-418E-A831-565C691C0386}" dt="2022-12-08T11:35:52.524" v="45" actId="1037"/>
      <pc:docMkLst>
        <pc:docMk/>
      </pc:docMkLst>
      <pc:sldChg chg="modTransition">
        <pc:chgData name="encnunort@alum.us.es" userId="59e01ef2-46c0-492b-b59e-fd4c0becdde8" providerId="ADAL" clId="{1E1855FF-60BB-418E-A831-565C691C0386}" dt="2022-12-08T11:13:18.091" v="6"/>
        <pc:sldMkLst>
          <pc:docMk/>
          <pc:sldMk cId="0" sldId="256"/>
        </pc:sldMkLst>
      </pc:sldChg>
      <pc:sldChg chg="modTransition">
        <pc:chgData name="encnunort@alum.us.es" userId="59e01ef2-46c0-492b-b59e-fd4c0becdde8" providerId="ADAL" clId="{1E1855FF-60BB-418E-A831-565C691C0386}" dt="2022-12-08T11:12:58.027" v="3"/>
        <pc:sldMkLst>
          <pc:docMk/>
          <pc:sldMk cId="0" sldId="257"/>
        </pc:sldMkLst>
      </pc:sldChg>
      <pc:sldChg chg="modTransition">
        <pc:chgData name="encnunort@alum.us.es" userId="59e01ef2-46c0-492b-b59e-fd4c0becdde8" providerId="ADAL" clId="{1E1855FF-60BB-418E-A831-565C691C0386}" dt="2022-12-08T11:12:58.027" v="3"/>
        <pc:sldMkLst>
          <pc:docMk/>
          <pc:sldMk cId="0" sldId="258"/>
        </pc:sldMkLst>
      </pc:sldChg>
      <pc:sldChg chg="modSp mod modTransition">
        <pc:chgData name="encnunort@alum.us.es" userId="59e01ef2-46c0-492b-b59e-fd4c0becdde8" providerId="ADAL" clId="{1E1855FF-60BB-418E-A831-565C691C0386}" dt="2022-12-08T11:35:52.524" v="45" actId="1037"/>
        <pc:sldMkLst>
          <pc:docMk/>
          <pc:sldMk cId="0" sldId="259"/>
        </pc:sldMkLst>
        <pc:spChg chg="mod">
          <ac:chgData name="encnunort@alum.us.es" userId="59e01ef2-46c0-492b-b59e-fd4c0becdde8" providerId="ADAL" clId="{1E1855FF-60BB-418E-A831-565C691C0386}" dt="2022-12-08T11:35:52.524" v="45" actId="1037"/>
          <ac:spMkLst>
            <pc:docMk/>
            <pc:sldMk cId="0" sldId="259"/>
            <ac:spMk id="183" creationId="{00000000-0000-0000-0000-000000000000}"/>
          </ac:spMkLst>
        </pc:spChg>
        <pc:spChg chg="mod">
          <ac:chgData name="encnunort@alum.us.es" userId="59e01ef2-46c0-492b-b59e-fd4c0becdde8" providerId="ADAL" clId="{1E1855FF-60BB-418E-A831-565C691C0386}" dt="2022-12-08T11:35:44.928" v="44" actId="1035"/>
          <ac:spMkLst>
            <pc:docMk/>
            <pc:sldMk cId="0" sldId="259"/>
            <ac:spMk id="198" creationId="{00000000-0000-0000-0000-000000000000}"/>
          </ac:spMkLst>
        </pc:spChg>
        <pc:spChg chg="mod">
          <ac:chgData name="encnunort@alum.us.es" userId="59e01ef2-46c0-492b-b59e-fd4c0becdde8" providerId="ADAL" clId="{1E1855FF-60BB-418E-A831-565C691C0386}" dt="2022-12-08T11:35:42.629" v="42" actId="1038"/>
          <ac:spMkLst>
            <pc:docMk/>
            <pc:sldMk cId="0" sldId="259"/>
            <ac:spMk id="202" creationId="{00000000-0000-0000-0000-000000000000}"/>
          </ac:spMkLst>
        </pc:spChg>
        <pc:spChg chg="mod">
          <ac:chgData name="encnunort@alum.us.es" userId="59e01ef2-46c0-492b-b59e-fd4c0becdde8" providerId="ADAL" clId="{1E1855FF-60BB-418E-A831-565C691C0386}" dt="2022-12-08T11:35:39.733" v="41" actId="1038"/>
          <ac:spMkLst>
            <pc:docMk/>
            <pc:sldMk cId="0" sldId="259"/>
            <ac:spMk id="205" creationId="{00000000-0000-0000-0000-000000000000}"/>
          </ac:spMkLst>
        </pc:spChg>
      </pc:sldChg>
      <pc:sldChg chg="modTransition">
        <pc:chgData name="encnunort@alum.us.es" userId="59e01ef2-46c0-492b-b59e-fd4c0becdde8" providerId="ADAL" clId="{1E1855FF-60BB-418E-A831-565C691C0386}" dt="2022-12-08T11:12:58.027" v="3"/>
        <pc:sldMkLst>
          <pc:docMk/>
          <pc:sldMk cId="0" sldId="260"/>
        </pc:sldMkLst>
      </pc:sldChg>
      <pc:sldChg chg="modTransition">
        <pc:chgData name="encnunort@alum.us.es" userId="59e01ef2-46c0-492b-b59e-fd4c0becdde8" providerId="ADAL" clId="{1E1855FF-60BB-418E-A831-565C691C0386}" dt="2022-12-08T11:12:58.027" v="3"/>
        <pc:sldMkLst>
          <pc:docMk/>
          <pc:sldMk cId="0" sldId="261"/>
        </pc:sldMkLst>
      </pc:sldChg>
      <pc:sldChg chg="modTransition">
        <pc:chgData name="encnunort@alum.us.es" userId="59e01ef2-46c0-492b-b59e-fd4c0becdde8" providerId="ADAL" clId="{1E1855FF-60BB-418E-A831-565C691C0386}" dt="2022-12-08T11:12:58.027" v="3"/>
        <pc:sldMkLst>
          <pc:docMk/>
          <pc:sldMk cId="0" sldId="262"/>
        </pc:sldMkLst>
      </pc:sldChg>
      <pc:sldChg chg="modTransition">
        <pc:chgData name="encnunort@alum.us.es" userId="59e01ef2-46c0-492b-b59e-fd4c0becdde8" providerId="ADAL" clId="{1E1855FF-60BB-418E-A831-565C691C0386}" dt="2022-12-08T11:12:58.027" v="3"/>
        <pc:sldMkLst>
          <pc:docMk/>
          <pc:sldMk cId="0" sldId="263"/>
        </pc:sldMkLst>
      </pc:sldChg>
      <pc:sldChg chg="modTransition">
        <pc:chgData name="encnunort@alum.us.es" userId="59e01ef2-46c0-492b-b59e-fd4c0becdde8" providerId="ADAL" clId="{1E1855FF-60BB-418E-A831-565C691C0386}" dt="2022-12-08T11:12:58.027" v="3"/>
        <pc:sldMkLst>
          <pc:docMk/>
          <pc:sldMk cId="0" sldId="264"/>
        </pc:sldMkLst>
      </pc:sldChg>
      <pc:sldChg chg="addSp delSp modSp mod modTransition delAnim modAnim">
        <pc:chgData name="encnunort@alum.us.es" userId="59e01ef2-46c0-492b-b59e-fd4c0becdde8" providerId="ADAL" clId="{1E1855FF-60BB-418E-A831-565C691C0386}" dt="2022-12-08T11:22:22.228" v="16" actId="1076"/>
        <pc:sldMkLst>
          <pc:docMk/>
          <pc:sldMk cId="0" sldId="265"/>
        </pc:sldMkLst>
        <pc:spChg chg="add del">
          <ac:chgData name="encnunort@alum.us.es" userId="59e01ef2-46c0-492b-b59e-fd4c0becdde8" providerId="ADAL" clId="{1E1855FF-60BB-418E-A831-565C691C0386}" dt="2022-12-08T11:21:49.410" v="13" actId="478"/>
          <ac:spMkLst>
            <pc:docMk/>
            <pc:sldMk cId="0" sldId="265"/>
            <ac:spMk id="4" creationId="{E6FEEEAD-1E64-2F8A-9096-9C8B40FF4906}"/>
          </ac:spMkLst>
        </pc:spChg>
        <pc:picChg chg="add del mod">
          <ac:chgData name="encnunort@alum.us.es" userId="59e01ef2-46c0-492b-b59e-fd4c0becdde8" providerId="ADAL" clId="{1E1855FF-60BB-418E-A831-565C691C0386}" dt="2022-12-08T11:18:33.602" v="11" actId="478"/>
          <ac:picMkLst>
            <pc:docMk/>
            <pc:sldMk cId="0" sldId="265"/>
            <ac:picMk id="2" creationId="{51ED6388-3AD4-EA89-8F58-25E7C0BB48CF}"/>
          </ac:picMkLst>
        </pc:picChg>
        <pc:picChg chg="add mod">
          <ac:chgData name="encnunort@alum.us.es" userId="59e01ef2-46c0-492b-b59e-fd4c0becdde8" providerId="ADAL" clId="{1E1855FF-60BB-418E-A831-565C691C0386}" dt="2022-12-08T11:22:22.228" v="16" actId="1076"/>
          <ac:picMkLst>
            <pc:docMk/>
            <pc:sldMk cId="0" sldId="265"/>
            <ac:picMk id="5" creationId="{55052D62-E80B-D72E-ABC6-564D69CF0B0A}"/>
          </ac:picMkLst>
        </pc:picChg>
        <pc:picChg chg="del">
          <ac:chgData name="encnunort@alum.us.es" userId="59e01ef2-46c0-492b-b59e-fd4c0becdde8" providerId="ADAL" clId="{1E1855FF-60BB-418E-A831-565C691C0386}" dt="2022-12-08T11:13:28.700" v="7" actId="478"/>
          <ac:picMkLst>
            <pc:docMk/>
            <pc:sldMk cId="0" sldId="265"/>
            <ac:picMk id="367" creationId="{00000000-0000-0000-0000-000000000000}"/>
          </ac:picMkLst>
        </pc:picChg>
      </pc:sldChg>
      <pc:sldChg chg="modTransition">
        <pc:chgData name="encnunort@alum.us.es" userId="59e01ef2-46c0-492b-b59e-fd4c0becdde8" providerId="ADAL" clId="{1E1855FF-60BB-418E-A831-565C691C0386}" dt="2022-12-08T11:12:58.027" v="3"/>
        <pc:sldMkLst>
          <pc:docMk/>
          <pc:sldMk cId="0" sldId="266"/>
        </pc:sldMkLst>
      </pc:sldChg>
      <pc:sldChg chg="modTransition">
        <pc:chgData name="encnunort@alum.us.es" userId="59e01ef2-46c0-492b-b59e-fd4c0becdde8" providerId="ADAL" clId="{1E1855FF-60BB-418E-A831-565C691C0386}" dt="2022-12-08T11:12:58.027" v="3"/>
        <pc:sldMkLst>
          <pc:docMk/>
          <pc:sldMk cId="0" sldId="267"/>
        </pc:sldMkLst>
      </pc:sldChg>
      <pc:sldChg chg="del">
        <pc:chgData name="encnunort@alum.us.es" userId="59e01ef2-46c0-492b-b59e-fd4c0becdde8" providerId="ADAL" clId="{1E1855FF-60BB-418E-A831-565C691C0386}" dt="2022-12-08T11:12:24.453" v="0" actId="2696"/>
        <pc:sldMkLst>
          <pc:docMk/>
          <pc:sldMk cId="0" sldId="268"/>
        </pc:sldMkLst>
      </pc:sldChg>
      <pc:sldChg chg="del">
        <pc:chgData name="encnunort@alum.us.es" userId="59e01ef2-46c0-492b-b59e-fd4c0becdde8" providerId="ADAL" clId="{1E1855FF-60BB-418E-A831-565C691C0386}" dt="2022-12-08T11:12:26.907" v="1" actId="2696"/>
        <pc:sldMkLst>
          <pc:docMk/>
          <pc:sldMk cId="0" sldId="269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updated a new product owner.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74f68fcef9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174f68fcef9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9811c55dd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9811c55dd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a0154bec19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a0154bec19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PONER COFFEES TOTALES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74f68fcef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74f68fcef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9770416b3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9770416b3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9811c55dd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9811c55dd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a0154bec19_0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a0154bec19_0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cxnSp>
        <p:nvCxnSpPr>
          <p:cNvPr id="15" name="Google Shape;15;p3"/>
          <p:cNvCxnSpPr/>
          <p:nvPr/>
        </p:nvCxnSpPr>
        <p:spPr>
          <a:xfrm>
            <a:off x="-6025" y="2571762"/>
            <a:ext cx="1984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3"/>
          <p:cNvSpPr/>
          <p:nvPr/>
        </p:nvSpPr>
        <p:spPr>
          <a:xfrm>
            <a:off x="1117950" y="228825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>
            <a:off x="5898975" y="2571750"/>
            <a:ext cx="3251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Lora"/>
              <a:buChar char="◉"/>
              <a:defRPr sz="2400" i="1">
                <a:latin typeface="Lora"/>
                <a:ea typeface="Lora"/>
                <a:cs typeface="Lora"/>
                <a:sym typeface="Lora"/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○"/>
              <a:defRPr i="1">
                <a:latin typeface="Lora"/>
                <a:ea typeface="Lora"/>
                <a:cs typeface="Lora"/>
                <a:sym typeface="Lora"/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■"/>
              <a:defRPr i="1">
                <a:latin typeface="Lora"/>
                <a:ea typeface="Lora"/>
                <a:cs typeface="Lora"/>
                <a:sym typeface="Lora"/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4584075" y="3676500"/>
            <a:ext cx="0" cy="148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4"/>
          <p:cNvSpPr/>
          <p:nvPr/>
        </p:nvSpPr>
        <p:spPr>
          <a:xfrm>
            <a:off x="428850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3593400" y="3412652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latin typeface="Lora"/>
                <a:ea typeface="Lora"/>
                <a:cs typeface="Lora"/>
                <a:sym typeface="Lora"/>
              </a:rPr>
              <a:t>“</a:t>
            </a:r>
            <a:endParaRPr sz="3600"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Google Shape;27;p5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8;p5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31" name="Google Shape;31;p5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6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6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3834912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cxnSp>
        <p:nvCxnSpPr>
          <p:cNvPr id="46" name="Google Shape;46;p7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Google Shape;47;p7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48;p7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52" name="Google Shape;52;p8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8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8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body" idx="1"/>
          </p:nvPr>
        </p:nvSpPr>
        <p:spPr>
          <a:xfrm>
            <a:off x="1990450" y="4037375"/>
            <a:ext cx="51630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400"/>
              <a:buFont typeface="Lora"/>
              <a:buNone/>
              <a:defRPr sz="1400" i="1">
                <a:latin typeface="Lora"/>
                <a:ea typeface="Lora"/>
                <a:cs typeface="Lora"/>
                <a:sym typeface="Lora"/>
              </a:defRPr>
            </a:lvl1pPr>
          </a:lstStyle>
          <a:p>
            <a:endParaRPr/>
          </a:p>
        </p:txBody>
      </p:sp>
      <p:cxnSp>
        <p:nvCxnSpPr>
          <p:cNvPr id="58" name="Google Shape;58;p9"/>
          <p:cNvCxnSpPr/>
          <p:nvPr/>
        </p:nvCxnSpPr>
        <p:spPr>
          <a:xfrm>
            <a:off x="-6025" y="46661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" name="Google Shape;59;p9"/>
          <p:cNvSpPr/>
          <p:nvPr/>
        </p:nvSpPr>
        <p:spPr>
          <a:xfrm>
            <a:off x="4457400" y="4551496"/>
            <a:ext cx="229200" cy="229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4297650" y="4780700"/>
            <a:ext cx="548700" cy="3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0"/>
          <p:cNvCxnSpPr/>
          <p:nvPr/>
        </p:nvCxnSpPr>
        <p:spPr>
          <a:xfrm>
            <a:off x="-6025" y="45137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10"/>
          <p:cNvSpPr/>
          <p:nvPr/>
        </p:nvSpPr>
        <p:spPr>
          <a:xfrm>
            <a:off x="4293700" y="4235405"/>
            <a:ext cx="556500" cy="55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Char char="◉"/>
              <a:def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381250" y="896549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1727330" y="2619963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Sprint 3 Review</a:t>
            </a:r>
            <a:endParaRPr sz="4200"/>
          </a:p>
        </p:txBody>
      </p:sp>
      <p:grpSp>
        <p:nvGrpSpPr>
          <p:cNvPr id="72" name="Google Shape;72;p12"/>
          <p:cNvGrpSpPr/>
          <p:nvPr/>
        </p:nvGrpSpPr>
        <p:grpSpPr>
          <a:xfrm>
            <a:off x="1299165" y="3511424"/>
            <a:ext cx="215966" cy="342399"/>
            <a:chOff x="6718575" y="2318625"/>
            <a:chExt cx="256950" cy="407375"/>
          </a:xfrm>
        </p:grpSpPr>
        <p:sp>
          <p:nvSpPr>
            <p:cNvPr id="73" name="Google Shape;73;p1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12"/>
          <p:cNvSpPr txBox="1"/>
          <p:nvPr/>
        </p:nvSpPr>
        <p:spPr>
          <a:xfrm>
            <a:off x="6268825" y="3947300"/>
            <a:ext cx="30948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Development team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: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LAURA PONCE OROZCO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ENCARNACIÓN NÚÑEZ ORTEGA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FERLANDO MKIVA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82" name="Google Shape;82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3675" y="0"/>
            <a:ext cx="2025600" cy="176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8800" y="408977"/>
            <a:ext cx="3094800" cy="951559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2"/>
          <p:cNvSpPr txBox="1"/>
          <p:nvPr/>
        </p:nvSpPr>
        <p:spPr>
          <a:xfrm>
            <a:off x="6443725" y="1488950"/>
            <a:ext cx="2745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Lasting, efficient and fast bots</a:t>
            </a:r>
            <a:endParaRPr sz="1000"/>
          </a:p>
        </p:txBody>
      </p:sp>
      <p:sp>
        <p:nvSpPr>
          <p:cNvPr id="85" name="Google Shape;85;p12"/>
          <p:cNvSpPr txBox="1"/>
          <p:nvPr/>
        </p:nvSpPr>
        <p:spPr>
          <a:xfrm>
            <a:off x="378280" y="3994750"/>
            <a:ext cx="2745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Product owner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: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ENCARNACIÓN NÚÑEZ ORTEGA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86" name="Google Shape;86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36275" y="1196875"/>
            <a:ext cx="1822042" cy="180732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2"/>
          <p:cNvSpPr txBox="1"/>
          <p:nvPr/>
        </p:nvSpPr>
        <p:spPr>
          <a:xfrm>
            <a:off x="3428980" y="3994750"/>
            <a:ext cx="2745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SCRUM master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: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LAURA PONCE OROZCO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1"/>
          <p:cNvSpPr/>
          <p:nvPr/>
        </p:nvSpPr>
        <p:spPr>
          <a:xfrm>
            <a:off x="5109650" y="826200"/>
            <a:ext cx="4034400" cy="67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358" name="Google Shape;358;p21"/>
          <p:cNvSpPr/>
          <p:nvPr/>
        </p:nvSpPr>
        <p:spPr>
          <a:xfrm>
            <a:off x="0" y="826200"/>
            <a:ext cx="1559100" cy="67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1"/>
          <p:cNvSpPr txBox="1">
            <a:spLocks noGrp="1"/>
          </p:cNvSpPr>
          <p:nvPr>
            <p:ph type="title"/>
          </p:nvPr>
        </p:nvSpPr>
        <p:spPr>
          <a:xfrm>
            <a:off x="1231250" y="385537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Demo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360" name="Google Shape;360;p2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cxnSp>
        <p:nvCxnSpPr>
          <p:cNvPr id="361" name="Google Shape;361;p21"/>
          <p:cNvCxnSpPr/>
          <p:nvPr/>
        </p:nvCxnSpPr>
        <p:spPr>
          <a:xfrm rot="10800000">
            <a:off x="8567425" y="307075"/>
            <a:ext cx="15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62" name="Google Shape;362;p21"/>
          <p:cNvGrpSpPr/>
          <p:nvPr/>
        </p:nvGrpSpPr>
        <p:grpSpPr>
          <a:xfrm>
            <a:off x="785669" y="380433"/>
            <a:ext cx="445578" cy="445773"/>
            <a:chOff x="557511" y="3214925"/>
            <a:chExt cx="719836" cy="720150"/>
          </a:xfrm>
        </p:grpSpPr>
        <p:sp>
          <p:nvSpPr>
            <p:cNvPr id="363" name="Google Shape;363;p21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64" name="Google Shape;364;p21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65" name="Google Shape;365;p21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66" name="Google Shape;366;p21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5" name="Video de WhatsApp 2022-12-08 a las 12.20.57">
            <a:hlinkClick r:id="" action="ppaction://media"/>
            <a:extLst>
              <a:ext uri="{FF2B5EF4-FFF2-40B4-BE49-F238E27FC236}">
                <a16:creationId xmlns:a16="http://schemas.microsoft.com/office/drawing/2014/main" id="{55052D62-E80B-D72E-ABC6-564D69CF0B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7903" y="950854"/>
            <a:ext cx="6768193" cy="380710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2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Retrospective</a:t>
            </a:r>
            <a:endParaRPr/>
          </a:p>
        </p:txBody>
      </p:sp>
      <p:sp>
        <p:nvSpPr>
          <p:cNvPr id="373" name="Google Shape;373;p22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374" name="Google Shape;374;p22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375" name="Google Shape;375;p22"/>
          <p:cNvSpPr txBox="1"/>
          <p:nvPr/>
        </p:nvSpPr>
        <p:spPr>
          <a:xfrm>
            <a:off x="664650" y="2069025"/>
            <a:ext cx="3778200" cy="22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 b="1"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Highlight</a:t>
            </a:r>
            <a:endParaRPr sz="3000">
              <a:highlight>
                <a:schemeClr val="accent1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We started </a:t>
            </a:r>
            <a:r>
              <a:rPr lang="en" sz="24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thinking outside of the box</a:t>
            </a:r>
            <a:r>
              <a:rPr lang="en"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and </a:t>
            </a:r>
            <a:r>
              <a:rPr lang="en" sz="24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eliminate negativity</a:t>
            </a:r>
            <a:endParaRPr sz="9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76" name="Google Shape;376;p22"/>
          <p:cNvSpPr txBox="1"/>
          <p:nvPr/>
        </p:nvSpPr>
        <p:spPr>
          <a:xfrm>
            <a:off x="5069100" y="1962850"/>
            <a:ext cx="3612600" cy="23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 b="1"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Lowlight</a:t>
            </a:r>
            <a:endParaRPr sz="3000">
              <a:highlight>
                <a:schemeClr val="accent1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The </a:t>
            </a:r>
            <a:r>
              <a:rPr lang="en" sz="2400" b="1">
                <a:latin typeface="Quattrocento Sans"/>
                <a:ea typeface="Quattrocento Sans"/>
                <a:cs typeface="Quattrocento Sans"/>
                <a:sym typeface="Quattrocento Sans"/>
              </a:rPr>
              <a:t>motivation </a:t>
            </a: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of the team </a:t>
            </a:r>
            <a:r>
              <a:rPr lang="en" sz="2400" b="1">
                <a:latin typeface="Quattrocento Sans"/>
                <a:ea typeface="Quattrocento Sans"/>
                <a:cs typeface="Quattrocento Sans"/>
                <a:sym typeface="Quattrocento Sans"/>
              </a:rPr>
              <a:t>decreased </a:t>
            </a: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due to several errors regarding the </a:t>
            </a:r>
            <a:r>
              <a:rPr lang="en" sz="2400" b="1">
                <a:latin typeface="Quattrocento Sans"/>
                <a:ea typeface="Quattrocento Sans"/>
                <a:cs typeface="Quattrocento Sans"/>
                <a:sym typeface="Quattrocento Sans"/>
              </a:rPr>
              <a:t>sensors</a:t>
            </a:r>
            <a:endParaRPr sz="24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77" name="Google Shape;377;p22"/>
          <p:cNvSpPr/>
          <p:nvPr/>
        </p:nvSpPr>
        <p:spPr>
          <a:xfrm>
            <a:off x="900750" y="1019050"/>
            <a:ext cx="241827" cy="230337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3"/>
          <p:cNvSpPr txBox="1">
            <a:spLocks noGrp="1"/>
          </p:cNvSpPr>
          <p:nvPr>
            <p:ph type="body" idx="1"/>
          </p:nvPr>
        </p:nvSpPr>
        <p:spPr>
          <a:xfrm>
            <a:off x="638700" y="2421475"/>
            <a:ext cx="78666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/>
              <a:t>Our goal is to </a:t>
            </a:r>
            <a:r>
              <a:rPr lang="en" sz="2200" b="1">
                <a:solidFill>
                  <a:schemeClr val="accent2"/>
                </a:solidFill>
              </a:rPr>
              <a:t>increase our creativity and code quality</a:t>
            </a:r>
            <a:r>
              <a:rPr lang="en" sz="2200"/>
              <a:t> by </a:t>
            </a:r>
            <a:r>
              <a:rPr lang="en" sz="2200" b="1">
                <a:solidFill>
                  <a:srgbClr val="4A86E8"/>
                </a:solidFill>
              </a:rPr>
              <a:t>brainstorming for an hour</a:t>
            </a:r>
            <a:r>
              <a:rPr lang="en" sz="2200"/>
              <a:t>, which we will do </a:t>
            </a:r>
            <a:r>
              <a:rPr lang="en" sz="2200" b="1">
                <a:solidFill>
                  <a:srgbClr val="6AA84F"/>
                </a:solidFill>
              </a:rPr>
              <a:t>before developing each function idea</a:t>
            </a:r>
            <a:r>
              <a:rPr lang="en" sz="2200"/>
              <a:t>. </a:t>
            </a:r>
            <a:endParaRPr sz="22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/>
              <a:t>We can achieve this by </a:t>
            </a:r>
            <a:r>
              <a:rPr lang="en" sz="2200" b="1">
                <a:solidFill>
                  <a:srgbClr val="9900FF"/>
                </a:solidFill>
              </a:rPr>
              <a:t>comparing the results we had previously with the final ones</a:t>
            </a:r>
            <a:r>
              <a:rPr lang="en" sz="2200"/>
              <a:t>. Accomplishing this goal will result in </a:t>
            </a:r>
            <a:r>
              <a:rPr lang="en" sz="2200" b="1">
                <a:solidFill>
                  <a:srgbClr val="FF00FF"/>
                </a:solidFill>
              </a:rPr>
              <a:t>improve outcomes and a better group mood with greater motivation</a:t>
            </a:r>
            <a:r>
              <a:rPr lang="en" sz="2200"/>
              <a:t>.</a:t>
            </a:r>
            <a:endParaRPr/>
          </a:p>
        </p:txBody>
      </p:sp>
      <p:sp>
        <p:nvSpPr>
          <p:cNvPr id="383" name="Google Shape;383;p23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384" name="Google Shape;384;p23"/>
          <p:cNvSpPr txBox="1">
            <a:spLocks noGrp="1"/>
          </p:cNvSpPr>
          <p:nvPr>
            <p:ph type="title" idx="4294967295"/>
          </p:nvPr>
        </p:nvSpPr>
        <p:spPr>
          <a:xfrm>
            <a:off x="3674325" y="2953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9900"/>
                </a:solidFill>
              </a:rPr>
              <a:t>S</a:t>
            </a:r>
            <a:r>
              <a:rPr lang="en" sz="1900">
                <a:solidFill>
                  <a:srgbClr val="4A86E8"/>
                </a:solidFill>
              </a:rPr>
              <a:t>M</a:t>
            </a:r>
            <a:r>
              <a:rPr lang="en" sz="1900">
                <a:solidFill>
                  <a:srgbClr val="9900FF"/>
                </a:solidFill>
              </a:rPr>
              <a:t>A</a:t>
            </a:r>
            <a:r>
              <a:rPr lang="en" sz="1900">
                <a:solidFill>
                  <a:srgbClr val="FF00FF"/>
                </a:solidFill>
              </a:rPr>
              <a:t>R</a:t>
            </a:r>
            <a:r>
              <a:rPr lang="en" sz="1900">
                <a:solidFill>
                  <a:srgbClr val="6AA84F"/>
                </a:solidFill>
              </a:rPr>
              <a:t>T</a:t>
            </a:r>
            <a:r>
              <a:rPr lang="en" sz="1900"/>
              <a:t> goal</a:t>
            </a:r>
            <a:endParaRPr sz="1900"/>
          </a:p>
        </p:txBody>
      </p:sp>
      <p:sp>
        <p:nvSpPr>
          <p:cNvPr id="385" name="Google Shape;385;p23"/>
          <p:cNvSpPr txBox="1">
            <a:spLocks noGrp="1"/>
          </p:cNvSpPr>
          <p:nvPr>
            <p:ph type="title" idx="4294967295"/>
          </p:nvPr>
        </p:nvSpPr>
        <p:spPr>
          <a:xfrm>
            <a:off x="5001575" y="3466200"/>
            <a:ext cx="3878400" cy="16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9900"/>
                </a:solidFill>
              </a:rPr>
              <a:t>S</a:t>
            </a:r>
            <a:r>
              <a:rPr lang="en" sz="1800"/>
              <a:t>pecific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M</a:t>
            </a:r>
            <a:r>
              <a:rPr lang="en" sz="1800"/>
              <a:t>easurable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9900FF"/>
                </a:solidFill>
              </a:rPr>
              <a:t>A</a:t>
            </a:r>
            <a:r>
              <a:rPr lang="en" sz="1800"/>
              <a:t>chievable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FF"/>
                </a:solidFill>
              </a:rPr>
              <a:t>R</a:t>
            </a:r>
            <a:r>
              <a:rPr lang="en" sz="1800"/>
              <a:t>elevant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AA84F"/>
                </a:solidFill>
              </a:rPr>
              <a:t>T</a:t>
            </a:r>
            <a:r>
              <a:rPr lang="en" sz="1800"/>
              <a:t>ime-Bound</a:t>
            </a:r>
            <a:endParaRPr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5988" y="1525514"/>
            <a:ext cx="2289950" cy="239644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3"/>
          <p:cNvSpPr txBox="1">
            <a:spLocks noGrp="1"/>
          </p:cNvSpPr>
          <p:nvPr>
            <p:ph type="ctrTitle" idx="4294967295"/>
          </p:nvPr>
        </p:nvSpPr>
        <p:spPr>
          <a:xfrm>
            <a:off x="685775" y="250917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Goals in this sprint</a:t>
            </a:r>
            <a:endParaRPr sz="3000"/>
          </a:p>
        </p:txBody>
      </p:sp>
      <p:grpSp>
        <p:nvGrpSpPr>
          <p:cNvPr id="94" name="Google Shape;94;p13"/>
          <p:cNvGrpSpPr/>
          <p:nvPr/>
        </p:nvGrpSpPr>
        <p:grpSpPr>
          <a:xfrm>
            <a:off x="4433048" y="4413425"/>
            <a:ext cx="277859" cy="201655"/>
            <a:chOff x="3932350" y="3714775"/>
            <a:chExt cx="439650" cy="319075"/>
          </a:xfrm>
        </p:grpSpPr>
        <p:sp>
          <p:nvSpPr>
            <p:cNvPr id="95" name="Google Shape;95;p13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" name="Google Shape;100;p13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01" name="Google Shape;10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750" y="1530340"/>
            <a:ext cx="2289950" cy="2396462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3"/>
          <p:cNvSpPr txBox="1"/>
          <p:nvPr/>
        </p:nvSpPr>
        <p:spPr>
          <a:xfrm>
            <a:off x="556475" y="2173725"/>
            <a:ext cx="15045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developer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keep count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of the harvested fruits.</a:t>
            </a:r>
            <a:endParaRPr sz="15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03" name="Google Shape;10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7437" y="1525502"/>
            <a:ext cx="2289950" cy="2396462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3"/>
          <p:cNvSpPr txBox="1"/>
          <p:nvPr/>
        </p:nvSpPr>
        <p:spPr>
          <a:xfrm>
            <a:off x="2843175" y="2066025"/>
            <a:ext cx="1618500" cy="15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sz="13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 sz="13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immediately </a:t>
            </a:r>
            <a:r>
              <a:rPr lang="en" sz="13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return </a:t>
            </a:r>
            <a:r>
              <a:rPr lang="en" sz="13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 the </a:t>
            </a:r>
            <a:r>
              <a:rPr lang="en" sz="13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starting point </a:t>
            </a:r>
            <a:r>
              <a:rPr lang="en" sz="13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after collecting two fruits within 5 minutes.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05" name="Google Shape;10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6863" y="1525514"/>
            <a:ext cx="2289950" cy="2396448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3"/>
          <p:cNvSpPr txBox="1"/>
          <p:nvPr/>
        </p:nvSpPr>
        <p:spPr>
          <a:xfrm>
            <a:off x="5083824" y="2168900"/>
            <a:ext cx="15045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I don’t want the robot to search for fruits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outside 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acre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07" name="Google Shape;107;p13"/>
          <p:cNvSpPr txBox="1"/>
          <p:nvPr/>
        </p:nvSpPr>
        <p:spPr>
          <a:xfrm>
            <a:off x="7210475" y="2120025"/>
            <a:ext cx="1504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8" name="Google Shape;108;p13"/>
          <p:cNvSpPr txBox="1"/>
          <p:nvPr/>
        </p:nvSpPr>
        <p:spPr>
          <a:xfrm>
            <a:off x="7306775" y="2281425"/>
            <a:ext cx="13119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developer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I want the code to be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efficient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4"/>
          <p:cNvSpPr/>
          <p:nvPr/>
        </p:nvSpPr>
        <p:spPr>
          <a:xfrm>
            <a:off x="3258539" y="3910775"/>
            <a:ext cx="2443500" cy="964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don’t want the robot to return to the home zone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without the fruit 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grabbed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4" name="Google Shape;114;p1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title" idx="4294967295"/>
          </p:nvPr>
        </p:nvSpPr>
        <p:spPr>
          <a:xfrm>
            <a:off x="1054700" y="116487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Product Backlog</a:t>
            </a:r>
            <a:endParaRPr>
              <a:highlight>
                <a:schemeClr val="lt1"/>
              </a:highlight>
            </a:endParaRPr>
          </a:p>
        </p:txBody>
      </p:sp>
      <p:grpSp>
        <p:nvGrpSpPr>
          <p:cNvPr id="116" name="Google Shape;116;p14"/>
          <p:cNvGrpSpPr/>
          <p:nvPr/>
        </p:nvGrpSpPr>
        <p:grpSpPr>
          <a:xfrm>
            <a:off x="519958" y="100758"/>
            <a:ext cx="373053" cy="445791"/>
            <a:chOff x="8095060" y="5664590"/>
            <a:chExt cx="497404" cy="594389"/>
          </a:xfrm>
        </p:grpSpPr>
        <p:grpSp>
          <p:nvGrpSpPr>
            <p:cNvPr id="117" name="Google Shape;117;p14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18" name="Google Shape;118;p14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19" name="Google Shape;119;p14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0" name="Google Shape;120;p14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21" name="Google Shape;121;p14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22" name="Google Shape;122;p14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3" name="Google Shape;123;p14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4" name="Google Shape;124;p14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25" name="Google Shape;125;p14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26" name="Google Shape;126;p14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7" name="Google Shape;127;p14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8" name="Google Shape;128;p14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29" name="Google Shape;129;p14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30" name="Google Shape;130;p14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1" name="Google Shape;131;p14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2" name="Google Shape;132;p14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sp>
        <p:nvSpPr>
          <p:cNvPr id="133" name="Google Shape;133;p14"/>
          <p:cNvSpPr txBox="1"/>
          <p:nvPr/>
        </p:nvSpPr>
        <p:spPr>
          <a:xfrm>
            <a:off x="100275" y="819925"/>
            <a:ext cx="352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4" name="Google Shape;134;p14"/>
          <p:cNvSpPr/>
          <p:nvPr/>
        </p:nvSpPr>
        <p:spPr>
          <a:xfrm>
            <a:off x="3258538" y="966350"/>
            <a:ext cx="2443500" cy="8241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developer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keep count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 of the harvested fruits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5" name="Google Shape;135;p14"/>
          <p:cNvSpPr/>
          <p:nvPr/>
        </p:nvSpPr>
        <p:spPr>
          <a:xfrm>
            <a:off x="3258538" y="1873525"/>
            <a:ext cx="2443500" cy="10470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immediately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return 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to the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starting point 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after collecting two fruits within 5 minutes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6" name="Google Shape;136;p14"/>
          <p:cNvSpPr/>
          <p:nvPr/>
        </p:nvSpPr>
        <p:spPr>
          <a:xfrm>
            <a:off x="3258538" y="3003600"/>
            <a:ext cx="2443500" cy="8241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don’t want the robot to search for fruits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outside 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the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acre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7" name="Google Shape;137;p14"/>
          <p:cNvSpPr/>
          <p:nvPr/>
        </p:nvSpPr>
        <p:spPr>
          <a:xfrm>
            <a:off x="206050" y="1434400"/>
            <a:ext cx="2443500" cy="585300"/>
          </a:xfrm>
          <a:prstGeom prst="rect">
            <a:avLst/>
          </a:prstGeom>
          <a:solidFill>
            <a:srgbClr val="FFE47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developer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want the code to be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efficient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8" name="Google Shape;138;p14"/>
          <p:cNvSpPr/>
          <p:nvPr/>
        </p:nvSpPr>
        <p:spPr>
          <a:xfrm>
            <a:off x="6162625" y="2127300"/>
            <a:ext cx="2443500" cy="8241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developer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be able to detect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2.5cm cube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9" name="Google Shape;139;p14"/>
          <p:cNvSpPr/>
          <p:nvPr/>
        </p:nvSpPr>
        <p:spPr>
          <a:xfrm>
            <a:off x="6162625" y="1046775"/>
            <a:ext cx="2443500" cy="964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ask me for the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correct fruit 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and to confirm that it understood me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0" name="Google Shape;140;p14"/>
          <p:cNvSpPr/>
          <p:nvPr/>
        </p:nvSpPr>
        <p:spPr>
          <a:xfrm>
            <a:off x="6162625" y="3058788"/>
            <a:ext cx="2443500" cy="8241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place the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right fruit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 in the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home zone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1" name="Google Shape;141;p14"/>
          <p:cNvSpPr/>
          <p:nvPr/>
        </p:nvSpPr>
        <p:spPr>
          <a:xfrm>
            <a:off x="6162625" y="3990300"/>
            <a:ext cx="2443500" cy="9903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look for the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specified fruit 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and check if the fruit is correctly grabbed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2" name="Google Shape;142;p14"/>
          <p:cNvSpPr txBox="1"/>
          <p:nvPr/>
        </p:nvSpPr>
        <p:spPr>
          <a:xfrm>
            <a:off x="4007946" y="276000"/>
            <a:ext cx="944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highlight>
                  <a:schemeClr val="accent2"/>
                </a:highlight>
                <a:latin typeface="Lora"/>
                <a:ea typeface="Lora"/>
                <a:cs typeface="Lora"/>
                <a:sym typeface="Lora"/>
              </a:rPr>
              <a:t>DONE</a:t>
            </a:r>
            <a:endParaRPr sz="2000" b="1">
              <a:highlight>
                <a:schemeClr val="accent2"/>
              </a:highlight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43" name="Google Shape;14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9613" y="2371825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4"/>
          <p:cNvSpPr txBox="1"/>
          <p:nvPr/>
        </p:nvSpPr>
        <p:spPr>
          <a:xfrm>
            <a:off x="5611613" y="2581825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45" name="Google Shape;14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9613" y="1231425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4"/>
          <p:cNvSpPr txBox="1"/>
          <p:nvPr/>
        </p:nvSpPr>
        <p:spPr>
          <a:xfrm>
            <a:off x="5611613" y="1441425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47" name="Google Shape;14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9613" y="3279000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4"/>
          <p:cNvSpPr txBox="1"/>
          <p:nvPr/>
        </p:nvSpPr>
        <p:spPr>
          <a:xfrm>
            <a:off x="5611613" y="3489000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49" name="Google Shape;14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7125" y="1452700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4"/>
          <p:cNvSpPr txBox="1"/>
          <p:nvPr/>
        </p:nvSpPr>
        <p:spPr>
          <a:xfrm>
            <a:off x="2559125" y="1662700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1" name="Google Shape;151;p14"/>
          <p:cNvSpPr/>
          <p:nvPr/>
        </p:nvSpPr>
        <p:spPr>
          <a:xfrm>
            <a:off x="6162613" y="278850"/>
            <a:ext cx="2443500" cy="6516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be completely </a:t>
            </a: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autonomous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2" name="Google Shape;152;p14"/>
          <p:cNvSpPr txBox="1"/>
          <p:nvPr/>
        </p:nvSpPr>
        <p:spPr>
          <a:xfrm>
            <a:off x="898663" y="737100"/>
            <a:ext cx="11538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highlight>
                  <a:srgbClr val="FFE473"/>
                </a:highlight>
                <a:latin typeface="Lora"/>
                <a:ea typeface="Lora"/>
                <a:cs typeface="Lora"/>
                <a:sym typeface="Lora"/>
              </a:rPr>
              <a:t>DOING</a:t>
            </a:r>
            <a:endParaRPr sz="2000" b="1">
              <a:highlight>
                <a:srgbClr val="FFE473"/>
              </a:highlight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53" name="Google Shape;15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838" y="381750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4"/>
          <p:cNvSpPr txBox="1"/>
          <p:nvPr/>
        </p:nvSpPr>
        <p:spPr>
          <a:xfrm>
            <a:off x="8525838" y="591750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55" name="Google Shape;15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4893" y="4342364"/>
            <a:ext cx="499085" cy="53423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4"/>
          <p:cNvSpPr txBox="1"/>
          <p:nvPr/>
        </p:nvSpPr>
        <p:spPr>
          <a:xfrm>
            <a:off x="5573148" y="4546826"/>
            <a:ext cx="339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57" name="Google Shape;15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843" y="1476734"/>
            <a:ext cx="499085" cy="53423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4"/>
          <p:cNvSpPr txBox="1"/>
          <p:nvPr/>
        </p:nvSpPr>
        <p:spPr>
          <a:xfrm>
            <a:off x="8512098" y="1681196"/>
            <a:ext cx="339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2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59" name="Google Shape;1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6175" y="2402700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4"/>
          <p:cNvSpPr txBox="1"/>
          <p:nvPr/>
        </p:nvSpPr>
        <p:spPr>
          <a:xfrm>
            <a:off x="8488175" y="2612700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61" name="Google Shape;1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6175" y="4431900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4"/>
          <p:cNvSpPr txBox="1"/>
          <p:nvPr/>
        </p:nvSpPr>
        <p:spPr>
          <a:xfrm>
            <a:off x="8488175" y="4641900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63" name="Google Shape;1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6175" y="3334200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4"/>
          <p:cNvSpPr txBox="1"/>
          <p:nvPr/>
        </p:nvSpPr>
        <p:spPr>
          <a:xfrm>
            <a:off x="8488175" y="3544200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165" name="Google Shape;165;p14"/>
          <p:cNvCxnSpPr/>
          <p:nvPr/>
        </p:nvCxnSpPr>
        <p:spPr>
          <a:xfrm>
            <a:off x="3020025" y="660625"/>
            <a:ext cx="10500" cy="44829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6" name="Google Shape;1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8425" y="660613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4"/>
          <p:cNvSpPr txBox="1"/>
          <p:nvPr/>
        </p:nvSpPr>
        <p:spPr>
          <a:xfrm>
            <a:off x="2010425" y="870613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68" name="Google Shape;1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3100" y="172000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4"/>
          <p:cNvSpPr txBox="1"/>
          <p:nvPr/>
        </p:nvSpPr>
        <p:spPr>
          <a:xfrm>
            <a:off x="5041475" y="381750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24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4" name="Google Shape;174;p15"/>
          <p:cNvCxnSpPr/>
          <p:nvPr/>
        </p:nvCxnSpPr>
        <p:spPr>
          <a:xfrm>
            <a:off x="114300" y="3734026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5" name="Google Shape;175;p15"/>
          <p:cNvSpPr/>
          <p:nvPr/>
        </p:nvSpPr>
        <p:spPr>
          <a:xfrm>
            <a:off x="7178075" y="3316401"/>
            <a:ext cx="1891200" cy="894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5"/>
          <p:cNvSpPr txBox="1">
            <a:spLocks noGrp="1"/>
          </p:cNvSpPr>
          <p:nvPr>
            <p:ph type="sldNum" idx="12"/>
          </p:nvPr>
        </p:nvSpPr>
        <p:spPr>
          <a:xfrm>
            <a:off x="4297650" y="4780700"/>
            <a:ext cx="548700" cy="3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cxnSp>
        <p:nvCxnSpPr>
          <p:cNvPr id="177" name="Google Shape;177;p15"/>
          <p:cNvCxnSpPr/>
          <p:nvPr/>
        </p:nvCxnSpPr>
        <p:spPr>
          <a:xfrm rot="10800000" flipH="1">
            <a:off x="952475" y="874026"/>
            <a:ext cx="6225600" cy="3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15"/>
          <p:cNvCxnSpPr/>
          <p:nvPr/>
        </p:nvCxnSpPr>
        <p:spPr>
          <a:xfrm>
            <a:off x="952450" y="1786420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9" name="Google Shape;179;p15"/>
          <p:cNvCxnSpPr/>
          <p:nvPr/>
        </p:nvCxnSpPr>
        <p:spPr>
          <a:xfrm>
            <a:off x="952450" y="2815039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0" name="Google Shape;180;p15"/>
          <p:cNvSpPr txBox="1"/>
          <p:nvPr/>
        </p:nvSpPr>
        <p:spPr>
          <a:xfrm>
            <a:off x="952500" y="715450"/>
            <a:ext cx="364500" cy="30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12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1" name="Google Shape;181;p15"/>
          <p:cNvSpPr/>
          <p:nvPr/>
        </p:nvSpPr>
        <p:spPr>
          <a:xfrm>
            <a:off x="2079875" y="1786422"/>
            <a:ext cx="233700" cy="194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5"/>
          <p:cNvSpPr/>
          <p:nvPr/>
        </p:nvSpPr>
        <p:spPr>
          <a:xfrm>
            <a:off x="2588750" y="2815046"/>
            <a:ext cx="233700" cy="91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5"/>
          <p:cNvSpPr/>
          <p:nvPr/>
        </p:nvSpPr>
        <p:spPr>
          <a:xfrm>
            <a:off x="5400061" y="869826"/>
            <a:ext cx="233700" cy="286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5"/>
          <p:cNvSpPr txBox="1"/>
          <p:nvPr/>
        </p:nvSpPr>
        <p:spPr>
          <a:xfrm>
            <a:off x="1991500" y="3843675"/>
            <a:ext cx="100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SPRINT 1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5" name="Google Shape;185;p15"/>
          <p:cNvSpPr/>
          <p:nvPr/>
        </p:nvSpPr>
        <p:spPr>
          <a:xfrm>
            <a:off x="7034700" y="140525"/>
            <a:ext cx="2034600" cy="1096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6" name="Google Shape;1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3025" y="140525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5"/>
          <p:cNvSpPr txBox="1"/>
          <p:nvPr/>
        </p:nvSpPr>
        <p:spPr>
          <a:xfrm>
            <a:off x="8575025" y="350525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13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88" name="Google Shape;18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46825" y="531275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5"/>
          <p:cNvSpPr txBox="1"/>
          <p:nvPr/>
        </p:nvSpPr>
        <p:spPr>
          <a:xfrm>
            <a:off x="8598825" y="741275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11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90" name="Google Shape;190;p15"/>
          <p:cNvSpPr txBox="1"/>
          <p:nvPr/>
        </p:nvSpPr>
        <p:spPr>
          <a:xfrm>
            <a:off x="3640025" y="3843675"/>
            <a:ext cx="100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SPRINT 2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91" name="Google Shape;191;p15"/>
          <p:cNvSpPr txBox="1"/>
          <p:nvPr/>
        </p:nvSpPr>
        <p:spPr>
          <a:xfrm>
            <a:off x="5252225" y="3843675"/>
            <a:ext cx="100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SPRINT 3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92" name="Google Shape;192;p15"/>
          <p:cNvSpPr txBox="1">
            <a:spLocks noGrp="1"/>
          </p:cNvSpPr>
          <p:nvPr>
            <p:ph type="body" idx="1"/>
          </p:nvPr>
        </p:nvSpPr>
        <p:spPr>
          <a:xfrm>
            <a:off x="6886375" y="614375"/>
            <a:ext cx="15348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Planned coffees</a:t>
            </a:r>
            <a:endParaRPr/>
          </a:p>
          <a:p>
            <a:pPr marL="0" lvl="0" indent="0" algn="r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Finished coffees</a:t>
            </a:r>
            <a:endParaRPr/>
          </a:p>
        </p:txBody>
      </p:sp>
      <p:sp>
        <p:nvSpPr>
          <p:cNvPr id="193" name="Google Shape;193;p15"/>
          <p:cNvSpPr txBox="1">
            <a:spLocks noGrp="1"/>
          </p:cNvSpPr>
          <p:nvPr>
            <p:ph type="title" idx="4294967295"/>
          </p:nvPr>
        </p:nvSpPr>
        <p:spPr>
          <a:xfrm>
            <a:off x="1317000" y="23706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Velocity chart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194" name="Google Shape;194;p15"/>
          <p:cNvSpPr/>
          <p:nvPr/>
        </p:nvSpPr>
        <p:spPr>
          <a:xfrm>
            <a:off x="843475" y="237050"/>
            <a:ext cx="480600" cy="456600"/>
          </a:xfrm>
          <a:prstGeom prst="ellipse">
            <a:avLst/>
          </a:prstGeom>
          <a:solidFill>
            <a:srgbClr val="FFCD00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5" name="Google Shape;195;p15"/>
          <p:cNvGrpSpPr/>
          <p:nvPr/>
        </p:nvGrpSpPr>
        <p:grpSpPr>
          <a:xfrm>
            <a:off x="911914" y="320950"/>
            <a:ext cx="343722" cy="288811"/>
            <a:chOff x="5247525" y="3007275"/>
            <a:chExt cx="517575" cy="384825"/>
          </a:xfrm>
        </p:grpSpPr>
        <p:sp>
          <p:nvSpPr>
            <p:cNvPr id="196" name="Google Shape;196;p15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5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" name="Google Shape;198;p15"/>
          <p:cNvSpPr/>
          <p:nvPr/>
        </p:nvSpPr>
        <p:spPr>
          <a:xfrm>
            <a:off x="3770999" y="888549"/>
            <a:ext cx="233700" cy="286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5"/>
          <p:cNvSpPr txBox="1">
            <a:spLocks noGrp="1"/>
          </p:cNvSpPr>
          <p:nvPr>
            <p:ph type="body" idx="1"/>
          </p:nvPr>
        </p:nvSpPr>
        <p:spPr>
          <a:xfrm>
            <a:off x="7730993" y="3392596"/>
            <a:ext cx="1217100" cy="103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" sz="1500" b="1"/>
              <a:t>Expected</a:t>
            </a:r>
            <a:endParaRPr sz="1500" b="1"/>
          </a:p>
          <a:p>
            <a:pPr marL="0" lvl="0" indent="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" sz="1500" b="1"/>
              <a:t>Done</a:t>
            </a:r>
            <a:endParaRPr sz="1500" b="1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5"/>
          <p:cNvSpPr/>
          <p:nvPr/>
        </p:nvSpPr>
        <p:spPr>
          <a:xfrm>
            <a:off x="7390210" y="3489858"/>
            <a:ext cx="303900" cy="2715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5"/>
          <p:cNvSpPr/>
          <p:nvPr/>
        </p:nvSpPr>
        <p:spPr>
          <a:xfrm>
            <a:off x="7390210" y="3798355"/>
            <a:ext cx="303900" cy="2715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5"/>
          <p:cNvSpPr/>
          <p:nvPr/>
        </p:nvSpPr>
        <p:spPr>
          <a:xfrm>
            <a:off x="4281496" y="1079975"/>
            <a:ext cx="233700" cy="265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5"/>
          <p:cNvSpPr/>
          <p:nvPr/>
        </p:nvSpPr>
        <p:spPr>
          <a:xfrm>
            <a:off x="5406650" y="741275"/>
            <a:ext cx="233700" cy="128400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5"/>
          <p:cNvSpPr/>
          <p:nvPr/>
        </p:nvSpPr>
        <p:spPr>
          <a:xfrm>
            <a:off x="7538675" y="1842450"/>
            <a:ext cx="1534800" cy="642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ora"/>
                <a:ea typeface="Lora"/>
                <a:cs typeface="Lora"/>
                <a:sym typeface="Lora"/>
              </a:rPr>
              <a:t>We have underestimated the tasks</a:t>
            </a:r>
            <a:endParaRPr sz="12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05" name="Google Shape;205;p15"/>
          <p:cNvSpPr/>
          <p:nvPr/>
        </p:nvSpPr>
        <p:spPr>
          <a:xfrm>
            <a:off x="5908368" y="998638"/>
            <a:ext cx="233700" cy="2735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6"/>
          <p:cNvSpPr txBox="1">
            <a:spLocks noGrp="1"/>
          </p:cNvSpPr>
          <p:nvPr>
            <p:ph type="title"/>
          </p:nvPr>
        </p:nvSpPr>
        <p:spPr>
          <a:xfrm>
            <a:off x="1363850" y="919725"/>
            <a:ext cx="38895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Planned/Actual effort</a:t>
            </a:r>
            <a:endParaRPr sz="2300"/>
          </a:p>
        </p:txBody>
      </p:sp>
      <p:sp>
        <p:nvSpPr>
          <p:cNvPr id="211" name="Google Shape;211;p1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12" name="Google Shape;21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725" y="763775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16"/>
          <p:cNvSpPr txBox="1"/>
          <p:nvPr/>
        </p:nvSpPr>
        <p:spPr>
          <a:xfrm>
            <a:off x="880725" y="973775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4" name="Google Shape;214;p16"/>
          <p:cNvSpPr txBox="1"/>
          <p:nvPr/>
        </p:nvSpPr>
        <p:spPr>
          <a:xfrm>
            <a:off x="419250" y="1161825"/>
            <a:ext cx="352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5" name="Google Shape;215;p16"/>
          <p:cNvSpPr/>
          <p:nvPr/>
        </p:nvSpPr>
        <p:spPr>
          <a:xfrm>
            <a:off x="1116113" y="1682100"/>
            <a:ext cx="2958000" cy="548700"/>
          </a:xfrm>
          <a:prstGeom prst="rect">
            <a:avLst/>
          </a:prstGeom>
          <a:solidFill>
            <a:srgbClr val="FFFAE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developer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keep count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of the harvested fruits.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6" name="Google Shape;216;p16"/>
          <p:cNvSpPr/>
          <p:nvPr/>
        </p:nvSpPr>
        <p:spPr>
          <a:xfrm>
            <a:off x="1116125" y="2410900"/>
            <a:ext cx="2958000" cy="969300"/>
          </a:xfrm>
          <a:prstGeom prst="rect">
            <a:avLst/>
          </a:prstGeom>
          <a:solidFill>
            <a:srgbClr val="FFFAE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immediately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return 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 the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starting point 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after collecting two fruits within 5 minutes.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7" name="Google Shape;217;p16"/>
          <p:cNvSpPr/>
          <p:nvPr/>
        </p:nvSpPr>
        <p:spPr>
          <a:xfrm>
            <a:off x="1116125" y="3533623"/>
            <a:ext cx="2958000" cy="548700"/>
          </a:xfrm>
          <a:prstGeom prst="rect">
            <a:avLst/>
          </a:prstGeom>
          <a:solidFill>
            <a:srgbClr val="FFFAE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I don’t want the robot to search for fruits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outside 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acre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8" name="Google Shape;218;p16"/>
          <p:cNvSpPr/>
          <p:nvPr/>
        </p:nvSpPr>
        <p:spPr>
          <a:xfrm>
            <a:off x="1116113" y="4248450"/>
            <a:ext cx="2958000" cy="548700"/>
          </a:xfrm>
          <a:prstGeom prst="rect">
            <a:avLst/>
          </a:prstGeom>
          <a:solidFill>
            <a:srgbClr val="FFFAE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developer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I want the code to be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efficient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19" name="Google Shape;21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9788" y="1477735"/>
            <a:ext cx="878717" cy="861173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16"/>
          <p:cNvSpPr txBox="1"/>
          <p:nvPr/>
        </p:nvSpPr>
        <p:spPr>
          <a:xfrm>
            <a:off x="4871224" y="1862320"/>
            <a:ext cx="59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1" name="Google Shape;22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9788" y="2271698"/>
            <a:ext cx="878717" cy="861173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6"/>
          <p:cNvSpPr txBox="1"/>
          <p:nvPr/>
        </p:nvSpPr>
        <p:spPr>
          <a:xfrm>
            <a:off x="4871224" y="2656282"/>
            <a:ext cx="59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3" name="Google Shape;22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9775" y="3181960"/>
            <a:ext cx="878717" cy="861173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6"/>
          <p:cNvSpPr txBox="1"/>
          <p:nvPr/>
        </p:nvSpPr>
        <p:spPr>
          <a:xfrm>
            <a:off x="4871212" y="3566545"/>
            <a:ext cx="59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5" name="Google Shape;22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9775" y="4013423"/>
            <a:ext cx="878717" cy="861173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16"/>
          <p:cNvSpPr txBox="1"/>
          <p:nvPr/>
        </p:nvSpPr>
        <p:spPr>
          <a:xfrm>
            <a:off x="4871212" y="4398007"/>
            <a:ext cx="59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7" name="Google Shape;22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9163" y="1519060"/>
            <a:ext cx="878717" cy="861173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16"/>
          <p:cNvSpPr txBox="1"/>
          <p:nvPr/>
        </p:nvSpPr>
        <p:spPr>
          <a:xfrm>
            <a:off x="7430599" y="1903645"/>
            <a:ext cx="59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9" name="Google Shape;22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9163" y="2313023"/>
            <a:ext cx="878717" cy="861173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16"/>
          <p:cNvSpPr txBox="1"/>
          <p:nvPr/>
        </p:nvSpPr>
        <p:spPr>
          <a:xfrm>
            <a:off x="7430599" y="2697607"/>
            <a:ext cx="59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31" name="Google Shape;23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9150" y="3223285"/>
            <a:ext cx="878717" cy="861173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16"/>
          <p:cNvSpPr txBox="1"/>
          <p:nvPr/>
        </p:nvSpPr>
        <p:spPr>
          <a:xfrm>
            <a:off x="7430587" y="3607870"/>
            <a:ext cx="59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33" name="Google Shape;23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9150" y="4054748"/>
            <a:ext cx="878717" cy="861173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16"/>
          <p:cNvSpPr txBox="1"/>
          <p:nvPr/>
        </p:nvSpPr>
        <p:spPr>
          <a:xfrm>
            <a:off x="7430587" y="4439332"/>
            <a:ext cx="59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5" name="Google Shape;235;p16"/>
          <p:cNvSpPr/>
          <p:nvPr/>
        </p:nvSpPr>
        <p:spPr>
          <a:xfrm>
            <a:off x="5609238" y="1962850"/>
            <a:ext cx="1399200" cy="130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6"/>
          <p:cNvSpPr/>
          <p:nvPr/>
        </p:nvSpPr>
        <p:spPr>
          <a:xfrm>
            <a:off x="5609238" y="2791275"/>
            <a:ext cx="1399200" cy="130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6"/>
          <p:cNvSpPr/>
          <p:nvPr/>
        </p:nvSpPr>
        <p:spPr>
          <a:xfrm>
            <a:off x="5609225" y="3619700"/>
            <a:ext cx="1399200" cy="130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6"/>
          <p:cNvSpPr/>
          <p:nvPr/>
        </p:nvSpPr>
        <p:spPr>
          <a:xfrm>
            <a:off x="5609238" y="4448125"/>
            <a:ext cx="1399200" cy="130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16"/>
          <p:cNvSpPr txBox="1"/>
          <p:nvPr/>
        </p:nvSpPr>
        <p:spPr>
          <a:xfrm>
            <a:off x="5609225" y="3288013"/>
            <a:ext cx="2360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Quattrocento Sans"/>
                <a:ea typeface="Quattrocento Sans"/>
                <a:cs typeface="Quattrocento Sans"/>
                <a:sym typeface="Quattrocento Sans"/>
              </a:rPr>
              <a:t>Overestimated</a:t>
            </a:r>
            <a:endParaRPr i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40" name="Google Shape;240;p16"/>
          <p:cNvSpPr txBox="1"/>
          <p:nvPr/>
        </p:nvSpPr>
        <p:spPr>
          <a:xfrm>
            <a:off x="5533025" y="2458050"/>
            <a:ext cx="2360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Quattrocento Sans"/>
                <a:ea typeface="Quattrocento Sans"/>
                <a:cs typeface="Quattrocento Sans"/>
                <a:sym typeface="Quattrocento Sans"/>
              </a:rPr>
              <a:t>Underestimated</a:t>
            </a:r>
            <a:endParaRPr i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5" name="Google Shape;245;p17"/>
          <p:cNvCxnSpPr/>
          <p:nvPr/>
        </p:nvCxnSpPr>
        <p:spPr>
          <a:xfrm>
            <a:off x="7225725" y="3503025"/>
            <a:ext cx="960900" cy="9357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6" name="Google Shape;246;p17"/>
          <p:cNvCxnSpPr/>
          <p:nvPr/>
        </p:nvCxnSpPr>
        <p:spPr>
          <a:xfrm>
            <a:off x="857250" y="1720850"/>
            <a:ext cx="3431700" cy="27123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7" name="Google Shape;247;p1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Burn-down charts</a:t>
            </a:r>
            <a:endParaRPr/>
          </a:p>
        </p:txBody>
      </p:sp>
      <p:sp>
        <p:nvSpPr>
          <p:cNvPr id="248" name="Google Shape;248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49" name="Google Shape;249;p17"/>
          <p:cNvSpPr/>
          <p:nvPr/>
        </p:nvSpPr>
        <p:spPr>
          <a:xfrm>
            <a:off x="828675" y="943450"/>
            <a:ext cx="395306" cy="39358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0" name="Google Shape;250;p17"/>
          <p:cNvCxnSpPr/>
          <p:nvPr/>
        </p:nvCxnSpPr>
        <p:spPr>
          <a:xfrm flipH="1">
            <a:off x="825457" y="1590350"/>
            <a:ext cx="10800" cy="2842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1" name="Google Shape;251;p17"/>
          <p:cNvCxnSpPr/>
          <p:nvPr/>
        </p:nvCxnSpPr>
        <p:spPr>
          <a:xfrm rot="10800000">
            <a:off x="836185" y="4435344"/>
            <a:ext cx="3570300" cy="4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2" name="Google Shape;252;p17"/>
          <p:cNvCxnSpPr/>
          <p:nvPr/>
        </p:nvCxnSpPr>
        <p:spPr>
          <a:xfrm rot="10800000" flipH="1">
            <a:off x="836157" y="1720848"/>
            <a:ext cx="489900" cy="3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3" name="Google Shape;253;p17"/>
          <p:cNvCxnSpPr/>
          <p:nvPr/>
        </p:nvCxnSpPr>
        <p:spPr>
          <a:xfrm>
            <a:off x="1326057" y="1682691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54" name="Google Shape;254;p17"/>
          <p:cNvCxnSpPr/>
          <p:nvPr/>
        </p:nvCxnSpPr>
        <p:spPr>
          <a:xfrm>
            <a:off x="1847415" y="1682691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55" name="Google Shape;255;p17"/>
          <p:cNvCxnSpPr/>
          <p:nvPr/>
        </p:nvCxnSpPr>
        <p:spPr>
          <a:xfrm>
            <a:off x="2352481" y="1682691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56" name="Google Shape;256;p17"/>
          <p:cNvCxnSpPr/>
          <p:nvPr/>
        </p:nvCxnSpPr>
        <p:spPr>
          <a:xfrm>
            <a:off x="2841255" y="1682691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57" name="Google Shape;257;p17"/>
          <p:cNvCxnSpPr/>
          <p:nvPr/>
        </p:nvCxnSpPr>
        <p:spPr>
          <a:xfrm>
            <a:off x="3338175" y="1682691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58" name="Google Shape;258;p17"/>
          <p:cNvCxnSpPr/>
          <p:nvPr/>
        </p:nvCxnSpPr>
        <p:spPr>
          <a:xfrm>
            <a:off x="3802509" y="1682691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59" name="Google Shape;259;p17"/>
          <p:cNvCxnSpPr/>
          <p:nvPr/>
        </p:nvCxnSpPr>
        <p:spPr>
          <a:xfrm>
            <a:off x="4283137" y="1682691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60" name="Google Shape;260;p17"/>
          <p:cNvCxnSpPr/>
          <p:nvPr/>
        </p:nvCxnSpPr>
        <p:spPr>
          <a:xfrm>
            <a:off x="1319225" y="1717675"/>
            <a:ext cx="541800" cy="8418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1" name="Google Shape;261;p17"/>
          <p:cNvCxnSpPr/>
          <p:nvPr/>
        </p:nvCxnSpPr>
        <p:spPr>
          <a:xfrm rot="10800000" flipH="1">
            <a:off x="1843725" y="2542375"/>
            <a:ext cx="501300" cy="57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2" name="Google Shape;262;p17"/>
          <p:cNvSpPr txBox="1"/>
          <p:nvPr/>
        </p:nvSpPr>
        <p:spPr>
          <a:xfrm>
            <a:off x="397249" y="1721150"/>
            <a:ext cx="372900" cy="29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12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8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4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0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63" name="Google Shape;263;p17"/>
          <p:cNvSpPr txBox="1"/>
          <p:nvPr/>
        </p:nvSpPr>
        <p:spPr>
          <a:xfrm>
            <a:off x="1062319" y="4442416"/>
            <a:ext cx="398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ora"/>
                <a:ea typeface="Lora"/>
                <a:cs typeface="Lora"/>
                <a:sym typeface="Lora"/>
              </a:rPr>
              <a:t>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  1         2         3         4        5        6         7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64" name="Google Shape;264;p17"/>
          <p:cNvSpPr txBox="1"/>
          <p:nvPr/>
        </p:nvSpPr>
        <p:spPr>
          <a:xfrm>
            <a:off x="2202605" y="4743666"/>
            <a:ext cx="1450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DAYS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65" name="Google Shape;265;p17"/>
          <p:cNvSpPr txBox="1"/>
          <p:nvPr/>
        </p:nvSpPr>
        <p:spPr>
          <a:xfrm rot="-5400000">
            <a:off x="-483800" y="2489774"/>
            <a:ext cx="157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COFFEES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266" name="Google Shape;266;p17"/>
          <p:cNvCxnSpPr/>
          <p:nvPr/>
        </p:nvCxnSpPr>
        <p:spPr>
          <a:xfrm>
            <a:off x="5215125" y="2163425"/>
            <a:ext cx="1022100" cy="6876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7" name="Google Shape;267;p17"/>
          <p:cNvCxnSpPr/>
          <p:nvPr/>
        </p:nvCxnSpPr>
        <p:spPr>
          <a:xfrm flipH="1">
            <a:off x="5206307" y="1590338"/>
            <a:ext cx="10800" cy="2842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8" name="Google Shape;268;p17"/>
          <p:cNvCxnSpPr/>
          <p:nvPr/>
        </p:nvCxnSpPr>
        <p:spPr>
          <a:xfrm rot="10800000">
            <a:off x="5217035" y="4435331"/>
            <a:ext cx="3570300" cy="4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9" name="Google Shape;269;p17"/>
          <p:cNvCxnSpPr/>
          <p:nvPr/>
        </p:nvCxnSpPr>
        <p:spPr>
          <a:xfrm>
            <a:off x="5228082" y="2163736"/>
            <a:ext cx="1004400" cy="3816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0" name="Google Shape;270;p17"/>
          <p:cNvCxnSpPr/>
          <p:nvPr/>
        </p:nvCxnSpPr>
        <p:spPr>
          <a:xfrm>
            <a:off x="6228265" y="1682678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71" name="Google Shape;271;p17"/>
          <p:cNvCxnSpPr/>
          <p:nvPr/>
        </p:nvCxnSpPr>
        <p:spPr>
          <a:xfrm>
            <a:off x="7222105" y="1682678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72" name="Google Shape;272;p17"/>
          <p:cNvCxnSpPr/>
          <p:nvPr/>
        </p:nvCxnSpPr>
        <p:spPr>
          <a:xfrm>
            <a:off x="8183359" y="1682678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73" name="Google Shape;273;p17"/>
          <p:cNvSpPr txBox="1"/>
          <p:nvPr/>
        </p:nvSpPr>
        <p:spPr>
          <a:xfrm>
            <a:off x="4727131" y="1973800"/>
            <a:ext cx="395400" cy="2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28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24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20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16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12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8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4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0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74" name="Google Shape;274;p17"/>
          <p:cNvSpPr txBox="1"/>
          <p:nvPr/>
        </p:nvSpPr>
        <p:spPr>
          <a:xfrm>
            <a:off x="5443169" y="4442404"/>
            <a:ext cx="398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ora"/>
                <a:ea typeface="Lora"/>
                <a:cs typeface="Lora"/>
                <a:sym typeface="Lora"/>
              </a:rPr>
              <a:t> 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            1                   2                   3  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75" name="Google Shape;275;p17"/>
          <p:cNvSpPr txBox="1"/>
          <p:nvPr/>
        </p:nvSpPr>
        <p:spPr>
          <a:xfrm>
            <a:off x="6583455" y="4743653"/>
            <a:ext cx="1450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SPRINTS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76" name="Google Shape;276;p17"/>
          <p:cNvSpPr txBox="1"/>
          <p:nvPr/>
        </p:nvSpPr>
        <p:spPr>
          <a:xfrm rot="-5400000">
            <a:off x="3788950" y="2489787"/>
            <a:ext cx="157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COFFEES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277" name="Google Shape;2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300" y="3384949"/>
            <a:ext cx="372902" cy="372902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17"/>
          <p:cNvSpPr txBox="1"/>
          <p:nvPr/>
        </p:nvSpPr>
        <p:spPr>
          <a:xfrm>
            <a:off x="220125" y="1721150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79" name="Google Shape;2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8400" y="3384949"/>
            <a:ext cx="372902" cy="3729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0" name="Google Shape;280;p17"/>
          <p:cNvCxnSpPr/>
          <p:nvPr/>
        </p:nvCxnSpPr>
        <p:spPr>
          <a:xfrm>
            <a:off x="6235950" y="2851125"/>
            <a:ext cx="996900" cy="6519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1" name="Google Shape;281;p17"/>
          <p:cNvCxnSpPr/>
          <p:nvPr/>
        </p:nvCxnSpPr>
        <p:spPr>
          <a:xfrm>
            <a:off x="6225950" y="2543925"/>
            <a:ext cx="993000" cy="8568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2" name="Google Shape;282;p17"/>
          <p:cNvCxnSpPr/>
          <p:nvPr/>
        </p:nvCxnSpPr>
        <p:spPr>
          <a:xfrm>
            <a:off x="2336975" y="2534650"/>
            <a:ext cx="531000" cy="10479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3" name="Google Shape;283;p17"/>
          <p:cNvCxnSpPr/>
          <p:nvPr/>
        </p:nvCxnSpPr>
        <p:spPr>
          <a:xfrm rot="10800000" flipH="1">
            <a:off x="2864100" y="3571250"/>
            <a:ext cx="498900" cy="36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4" name="Google Shape;284;p17"/>
          <p:cNvCxnSpPr/>
          <p:nvPr/>
        </p:nvCxnSpPr>
        <p:spPr>
          <a:xfrm>
            <a:off x="3353500" y="3565275"/>
            <a:ext cx="454800" cy="5112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5" name="Google Shape;285;p17"/>
          <p:cNvCxnSpPr/>
          <p:nvPr/>
        </p:nvCxnSpPr>
        <p:spPr>
          <a:xfrm>
            <a:off x="3801975" y="4071950"/>
            <a:ext cx="485400" cy="1383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6" name="Google Shape;286;p17"/>
          <p:cNvCxnSpPr/>
          <p:nvPr/>
        </p:nvCxnSpPr>
        <p:spPr>
          <a:xfrm>
            <a:off x="7214325" y="3397025"/>
            <a:ext cx="970800" cy="9306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8"/>
          <p:cNvSpPr txBox="1">
            <a:spLocks noGrp="1"/>
          </p:cNvSpPr>
          <p:nvPr>
            <p:ph type="title"/>
          </p:nvPr>
        </p:nvSpPr>
        <p:spPr>
          <a:xfrm>
            <a:off x="1381250" y="896100"/>
            <a:ext cx="870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Test</a:t>
            </a:r>
            <a:endParaRPr sz="2400"/>
          </a:p>
        </p:txBody>
      </p:sp>
      <p:sp>
        <p:nvSpPr>
          <p:cNvPr id="292" name="Google Shape;292;p18"/>
          <p:cNvSpPr txBox="1">
            <a:spLocks noGrp="1"/>
          </p:cNvSpPr>
          <p:nvPr>
            <p:ph type="body" idx="1"/>
          </p:nvPr>
        </p:nvSpPr>
        <p:spPr>
          <a:xfrm>
            <a:off x="1864847" y="1797019"/>
            <a:ext cx="5076300" cy="3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3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94" name="Google Shape;294;p18"/>
          <p:cNvSpPr txBox="1"/>
          <p:nvPr/>
        </p:nvSpPr>
        <p:spPr>
          <a:xfrm>
            <a:off x="7171389" y="2161169"/>
            <a:ext cx="182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  <a:endParaRPr sz="1200">
              <a:solidFill>
                <a:schemeClr val="dk1"/>
              </a:solidFill>
            </a:endParaRPr>
          </a:p>
        </p:txBody>
      </p:sp>
      <p:grpSp>
        <p:nvGrpSpPr>
          <p:cNvPr id="295" name="Google Shape;295;p18"/>
          <p:cNvGrpSpPr/>
          <p:nvPr/>
        </p:nvGrpSpPr>
        <p:grpSpPr>
          <a:xfrm>
            <a:off x="906075" y="985820"/>
            <a:ext cx="220592" cy="288013"/>
            <a:chOff x="590250" y="244200"/>
            <a:chExt cx="407975" cy="532175"/>
          </a:xfrm>
        </p:grpSpPr>
        <p:sp>
          <p:nvSpPr>
            <p:cNvPr id="296" name="Google Shape;296;p18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8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8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8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8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8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8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8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8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8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8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8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8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8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0" name="Google Shape;310;p18"/>
          <p:cNvSpPr txBox="1"/>
          <p:nvPr/>
        </p:nvSpPr>
        <p:spPr>
          <a:xfrm>
            <a:off x="1691575" y="1616650"/>
            <a:ext cx="6203700" cy="31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Font typeface="Quattrocento Sans"/>
              <a:buChar char="-"/>
            </a:pPr>
            <a:r>
              <a:rPr lang="en" sz="1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Robot does </a:t>
            </a:r>
            <a:r>
              <a:rPr lang="en" sz="19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not lose the fruit</a:t>
            </a:r>
            <a:r>
              <a:rPr lang="en" sz="1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during approach on </a:t>
            </a:r>
            <a:r>
              <a:rPr lang="en" sz="19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 </a:t>
            </a:r>
            <a:r>
              <a:rPr lang="en" sz="1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different occasions.</a:t>
            </a:r>
            <a:endParaRPr sz="1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Font typeface="Quattrocento Sans"/>
              <a:buChar char="-"/>
            </a:pPr>
            <a:r>
              <a:rPr lang="en" sz="1900">
                <a:latin typeface="Quattrocento Sans"/>
                <a:ea typeface="Quattrocento Sans"/>
                <a:cs typeface="Quattrocento Sans"/>
                <a:sym typeface="Quattrocento Sans"/>
              </a:rPr>
              <a:t>The robot distinguish between correct and incorrect fruit saying “</a:t>
            </a:r>
            <a:r>
              <a:rPr lang="en" sz="1900" b="1">
                <a:latin typeface="Quattrocento Sans"/>
                <a:ea typeface="Quattrocento Sans"/>
                <a:cs typeface="Quattrocento Sans"/>
                <a:sym typeface="Quattrocento Sans"/>
              </a:rPr>
              <a:t>right</a:t>
            </a:r>
            <a:r>
              <a:rPr lang="en" sz="1900">
                <a:latin typeface="Quattrocento Sans"/>
                <a:ea typeface="Quattrocento Sans"/>
                <a:cs typeface="Quattrocento Sans"/>
                <a:sym typeface="Quattrocento Sans"/>
              </a:rPr>
              <a:t>” or “</a:t>
            </a:r>
            <a:r>
              <a:rPr lang="en" sz="1900" b="1">
                <a:latin typeface="Quattrocento Sans"/>
                <a:ea typeface="Quattrocento Sans"/>
                <a:cs typeface="Quattrocento Sans"/>
                <a:sym typeface="Quattrocento Sans"/>
              </a:rPr>
              <a:t>wrong</a:t>
            </a:r>
            <a:r>
              <a:rPr lang="en" sz="1900">
                <a:latin typeface="Quattrocento Sans"/>
                <a:ea typeface="Quattrocento Sans"/>
                <a:cs typeface="Quattrocento Sans"/>
                <a:sym typeface="Quattrocento Sans"/>
              </a:rPr>
              <a:t>” during </a:t>
            </a:r>
            <a:r>
              <a:rPr lang="en" sz="1900" b="1">
                <a:latin typeface="Quattrocento Sans"/>
                <a:ea typeface="Quattrocento Sans"/>
                <a:cs typeface="Quattrocento Sans"/>
                <a:sym typeface="Quattrocento Sans"/>
              </a:rPr>
              <a:t>10 </a:t>
            </a:r>
            <a:r>
              <a:rPr lang="en" sz="1900">
                <a:latin typeface="Quattrocento Sans"/>
                <a:ea typeface="Quattrocento Sans"/>
                <a:cs typeface="Quattrocento Sans"/>
                <a:sym typeface="Quattrocento Sans"/>
              </a:rPr>
              <a:t>tests.</a:t>
            </a:r>
            <a:endParaRPr sz="1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Font typeface="Quattrocento Sans"/>
              <a:buChar char="-"/>
            </a:pPr>
            <a:r>
              <a:rPr lang="en" sz="1900">
                <a:latin typeface="Quattrocento Sans"/>
                <a:ea typeface="Quattrocento Sans"/>
                <a:cs typeface="Quattrocento Sans"/>
                <a:sym typeface="Quattrocento Sans"/>
              </a:rPr>
              <a:t>Tested with </a:t>
            </a:r>
            <a:r>
              <a:rPr lang="en" sz="1900" b="1"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r>
            <a:r>
              <a:rPr lang="en" sz="1900">
                <a:latin typeface="Quattrocento Sans"/>
                <a:ea typeface="Quattrocento Sans"/>
                <a:cs typeface="Quattrocento Sans"/>
                <a:sym typeface="Quattrocento Sans"/>
              </a:rPr>
              <a:t> different </a:t>
            </a:r>
            <a:r>
              <a:rPr lang="en" sz="1900" b="1">
                <a:latin typeface="Quattrocento Sans"/>
                <a:ea typeface="Quattrocento Sans"/>
                <a:cs typeface="Quattrocento Sans"/>
                <a:sym typeface="Quattrocento Sans"/>
              </a:rPr>
              <a:t>fruit positions</a:t>
            </a:r>
            <a:r>
              <a:rPr lang="en" sz="1900">
                <a:latin typeface="Quattrocento Sans"/>
                <a:ea typeface="Quattrocento Sans"/>
                <a:cs typeface="Quattrocento Sans"/>
                <a:sym typeface="Quattrocento Sans"/>
              </a:rPr>
              <a:t>. </a:t>
            </a:r>
            <a:endParaRPr sz="1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Font typeface="Quattrocento Sans"/>
              <a:buChar char="-"/>
            </a:pPr>
            <a:r>
              <a:rPr lang="en" sz="1900">
                <a:latin typeface="Quattrocento Sans"/>
                <a:ea typeface="Quattrocento Sans"/>
                <a:cs typeface="Quattrocento Sans"/>
                <a:sym typeface="Quattrocento Sans"/>
              </a:rPr>
              <a:t>Robot </a:t>
            </a:r>
            <a:r>
              <a:rPr lang="en" sz="1900" b="1">
                <a:latin typeface="Quattrocento Sans"/>
                <a:ea typeface="Quattrocento Sans"/>
                <a:cs typeface="Quattrocento Sans"/>
                <a:sym typeface="Quattrocento Sans"/>
              </a:rPr>
              <a:t>returns</a:t>
            </a:r>
            <a:r>
              <a:rPr lang="en" sz="1900">
                <a:latin typeface="Quattrocento Sans"/>
                <a:ea typeface="Quattrocento Sans"/>
                <a:cs typeface="Quattrocento Sans"/>
                <a:sym typeface="Quattrocento Sans"/>
              </a:rPr>
              <a:t> to the </a:t>
            </a:r>
            <a:r>
              <a:rPr lang="en" sz="1900" b="1">
                <a:latin typeface="Quattrocento Sans"/>
                <a:ea typeface="Quattrocento Sans"/>
                <a:cs typeface="Quattrocento Sans"/>
                <a:sym typeface="Quattrocento Sans"/>
              </a:rPr>
              <a:t>starting point </a:t>
            </a:r>
            <a:r>
              <a:rPr lang="en" sz="1900">
                <a:latin typeface="Quattrocento Sans"/>
                <a:ea typeface="Quattrocento Sans"/>
                <a:cs typeface="Quattrocento Sans"/>
                <a:sym typeface="Quattrocento Sans"/>
              </a:rPr>
              <a:t>with less than 20cm of difference, tested </a:t>
            </a:r>
            <a:r>
              <a:rPr lang="en" sz="1900" b="1">
                <a:latin typeface="Quattrocento Sans"/>
                <a:ea typeface="Quattrocento Sans"/>
                <a:cs typeface="Quattrocento Sans"/>
                <a:sym typeface="Quattrocento Sans"/>
              </a:rPr>
              <a:t>6</a:t>
            </a:r>
            <a:r>
              <a:rPr lang="en" sz="1900">
                <a:latin typeface="Quattrocento Sans"/>
                <a:ea typeface="Quattrocento Sans"/>
                <a:cs typeface="Quattrocento Sans"/>
                <a:sym typeface="Quattrocento Sans"/>
              </a:rPr>
              <a:t> times.</a:t>
            </a:r>
            <a:endParaRPr sz="19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311" name="Google Shape;3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9998" y="1745175"/>
            <a:ext cx="420040" cy="43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9998" y="2633325"/>
            <a:ext cx="420040" cy="43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9998" y="3368650"/>
            <a:ext cx="420040" cy="43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9998" y="4103975"/>
            <a:ext cx="420040" cy="43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9"/>
          <p:cNvSpPr/>
          <p:nvPr/>
        </p:nvSpPr>
        <p:spPr>
          <a:xfrm>
            <a:off x="5109600" y="878400"/>
            <a:ext cx="4034400" cy="67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320" name="Google Shape;320;p19"/>
          <p:cNvSpPr txBox="1">
            <a:spLocks noGrp="1"/>
          </p:cNvSpPr>
          <p:nvPr>
            <p:ph type="title"/>
          </p:nvPr>
        </p:nvSpPr>
        <p:spPr>
          <a:xfrm>
            <a:off x="772575" y="17216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Activity Diagram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321" name="Google Shape;321;p1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cxnSp>
        <p:nvCxnSpPr>
          <p:cNvPr id="322" name="Google Shape;322;p19"/>
          <p:cNvCxnSpPr/>
          <p:nvPr/>
        </p:nvCxnSpPr>
        <p:spPr>
          <a:xfrm rot="10800000">
            <a:off x="8567425" y="307075"/>
            <a:ext cx="15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23" name="Google Shape;323;p19"/>
          <p:cNvGrpSpPr/>
          <p:nvPr/>
        </p:nvGrpSpPr>
        <p:grpSpPr>
          <a:xfrm>
            <a:off x="265304" y="167099"/>
            <a:ext cx="441332" cy="445721"/>
            <a:chOff x="5770007" y="5489899"/>
            <a:chExt cx="712976" cy="720067"/>
          </a:xfrm>
        </p:grpSpPr>
        <p:sp>
          <p:nvSpPr>
            <p:cNvPr id="324" name="Google Shape;324;p19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5" name="Google Shape;325;p19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6" name="Google Shape;326;p19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7" name="Google Shape;327;p19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8" name="Google Shape;328;p19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29" name="Google Shape;329;p19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30" name="Google Shape;330;p19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31" name="Google Shape;331;p19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332" name="Google Shape;332;p19"/>
          <p:cNvSpPr/>
          <p:nvPr/>
        </p:nvSpPr>
        <p:spPr>
          <a:xfrm>
            <a:off x="-25" y="783738"/>
            <a:ext cx="1559100" cy="67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3" name="Google Shape;3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9075" y="607750"/>
            <a:ext cx="5826601" cy="4355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0"/>
          <p:cNvSpPr/>
          <p:nvPr/>
        </p:nvSpPr>
        <p:spPr>
          <a:xfrm>
            <a:off x="5109600" y="878400"/>
            <a:ext cx="4034400" cy="67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339" name="Google Shape;339;p20"/>
          <p:cNvSpPr/>
          <p:nvPr/>
        </p:nvSpPr>
        <p:spPr>
          <a:xfrm>
            <a:off x="-25" y="783738"/>
            <a:ext cx="1559100" cy="67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0"/>
          <p:cNvSpPr txBox="1">
            <a:spLocks noGrp="1"/>
          </p:cNvSpPr>
          <p:nvPr>
            <p:ph type="title"/>
          </p:nvPr>
        </p:nvSpPr>
        <p:spPr>
          <a:xfrm>
            <a:off x="772575" y="17216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Activity Diagram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341" name="Google Shape;341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cxnSp>
        <p:nvCxnSpPr>
          <p:cNvPr id="342" name="Google Shape;342;p20"/>
          <p:cNvCxnSpPr/>
          <p:nvPr/>
        </p:nvCxnSpPr>
        <p:spPr>
          <a:xfrm rot="10800000">
            <a:off x="8567425" y="307075"/>
            <a:ext cx="15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3" name="Google Shape;343;p20"/>
          <p:cNvGrpSpPr/>
          <p:nvPr/>
        </p:nvGrpSpPr>
        <p:grpSpPr>
          <a:xfrm>
            <a:off x="265304" y="167099"/>
            <a:ext cx="441332" cy="445721"/>
            <a:chOff x="5770007" y="5489899"/>
            <a:chExt cx="712976" cy="720067"/>
          </a:xfrm>
        </p:grpSpPr>
        <p:sp>
          <p:nvSpPr>
            <p:cNvPr id="344" name="Google Shape;344;p20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45" name="Google Shape;345;p20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46" name="Google Shape;346;p20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47" name="Google Shape;347;p20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48" name="Google Shape;348;p20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49" name="Google Shape;349;p20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50" name="Google Shape;350;p20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51" name="Google Shape;351;p20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352" name="Google Shape;35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0500" y="612825"/>
            <a:ext cx="5913800" cy="4421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8A8682"/>
      </a:dk2>
      <a:lt2>
        <a:srgbClr val="F0EEE9"/>
      </a:lt2>
      <a:accent1>
        <a:srgbClr val="FFCD00"/>
      </a:accent1>
      <a:accent2>
        <a:srgbClr val="F6921D"/>
      </a:accent2>
      <a:accent3>
        <a:srgbClr val="A7693A"/>
      </a:accent3>
      <a:accent4>
        <a:srgbClr val="D8D6D2"/>
      </a:accent4>
      <a:accent5>
        <a:srgbClr val="979593"/>
      </a:accent5>
      <a:accent6>
        <a:srgbClr val="6F6868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607</Words>
  <Application>Microsoft Office PowerPoint</Application>
  <PresentationFormat>Presentación en pantalla (16:9)</PresentationFormat>
  <Paragraphs>150</Paragraphs>
  <Slides>12</Slides>
  <Notes>12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Quattrocento Sans</vt:lpstr>
      <vt:lpstr>Calibri</vt:lpstr>
      <vt:lpstr>Lora</vt:lpstr>
      <vt:lpstr>Arial</vt:lpstr>
      <vt:lpstr>Viola template</vt:lpstr>
      <vt:lpstr>Sprint 3 Review</vt:lpstr>
      <vt:lpstr>Goals in this sprint</vt:lpstr>
      <vt:lpstr>Product Backlog</vt:lpstr>
      <vt:lpstr>Velocity chart</vt:lpstr>
      <vt:lpstr>Planned/Actual effort</vt:lpstr>
      <vt:lpstr>Burn-down charts</vt:lpstr>
      <vt:lpstr>Test</vt:lpstr>
      <vt:lpstr>Activity Diagram</vt:lpstr>
      <vt:lpstr>Activity Diagram</vt:lpstr>
      <vt:lpstr>Demo</vt:lpstr>
      <vt:lpstr>Retrospective</vt:lpstr>
      <vt:lpstr>SMART goal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3 Review</dc:title>
  <cp:lastModifiedBy>Encarna Nuñez Ortega</cp:lastModifiedBy>
  <cp:revision>1</cp:revision>
  <dcterms:modified xsi:type="dcterms:W3CDTF">2022-12-08T11:35:54Z</dcterms:modified>
</cp:coreProperties>
</file>